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embeddedFontLst>
    <p:embeddedFont>
      <p:font typeface="Helvetica Neue" panose="020B0604020202020204" charset="0"/>
      <p:regular r:id="rId17"/>
      <p:bold r:id="rId18"/>
      <p:italic r:id="rId19"/>
      <p:boldItalic r:id="rId20"/>
    </p:embeddedFont>
    <p:embeddedFont>
      <p:font typeface="Open Sans" panose="020B0606030504020204" pitchFamily="34" charset="0"/>
      <p:regular r:id="rId21"/>
      <p:bold r:id="rId22"/>
      <p:italic r:id="rId23"/>
      <p:boldItalic r:id="rId24"/>
    </p:embeddedFont>
    <p:embeddedFont>
      <p:font typeface="PT Sans Narrow" panose="020B0506020203020204" pitchFamily="34" charset="0"/>
      <p:regular r:id="rId25"/>
      <p:bold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4F5FC4B-E28E-4514-83FC-66218647C4EB}">
  <a:tblStyle styleId="{44F5FC4B-E28E-4514-83FC-66218647C4E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6350" cap="flat" cmpd="sng">
              <a:solidFill>
                <a:srgbClr val="00000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6350" cap="flat" cmpd="sng">
              <a:solidFill>
                <a:srgbClr val="00000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6350" cap="flat" cmpd="sng">
              <a:solidFill>
                <a:srgbClr val="00000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6350" cap="flat" cmpd="sng">
              <a:solidFill>
                <a:srgbClr val="00000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6350" cap="flat" cmpd="sng">
              <a:solidFill>
                <a:srgbClr val="00000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6350" cap="flat" cmpd="sng">
              <a:solidFill>
                <a:srgbClr val="000001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F790A7E-0628-47A7-BB49-AF93DF1298D1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6350" cap="flat" cmpd="sng">
              <a:solidFill>
                <a:srgbClr val="00000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6350" cap="flat" cmpd="sng">
              <a:solidFill>
                <a:srgbClr val="00000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6350" cap="flat" cmpd="sng">
              <a:solidFill>
                <a:srgbClr val="00000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6350" cap="flat" cmpd="sng">
              <a:solidFill>
                <a:srgbClr val="00000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7DD9FE0-8C00-4D4C-BCFF-11241EFBBA0C}" styleName="Table_2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18D9CD36-73ED-4780-B74C-230E1605F8D1}" styleName="Table_3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846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068bdf9420_0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068bdf9420_0_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068bdf9420_0_2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1068bdf9420_0_2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068bdf9420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1068bdf9420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068bdf9420_0_2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068bdf9420_0_2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068bdf9420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068bdf9420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068bdf9420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068bdf9420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068bdf9420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068bdf9420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068bdf9420_0_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068bdf9420_0_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068bdf9420_0_2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1068bdf9420_0_2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068bdf9420_0_2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068bdf9420_0_2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068bdf9420_0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068bdf9420_0_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068bdf9420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068bdf9420_0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068bdf9420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068bdf9420_0_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folders/1bCieuFpIlvvvERw4xaQ_ujF3tBrILPI1?usp=sharin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ctrTitle"/>
          </p:nvPr>
        </p:nvSpPr>
        <p:spPr>
          <a:xfrm>
            <a:off x="1004125" y="19414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MODELLO UNICO DI DOCUMENTAZIONE</a:t>
            </a:r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Unità di Competenze, Compiti di Realtà, Diario di Bordo</a:t>
            </a:r>
            <a:endParaRPr/>
          </a:p>
        </p:txBody>
      </p:sp>
      <p:pic>
        <p:nvPicPr>
          <p:cNvPr id="12" name="Elemento grafico 11">
            <a:extLst>
              <a:ext uri="{FF2B5EF4-FFF2-40B4-BE49-F238E27FC236}">
                <a16:creationId xmlns:a16="http://schemas.microsoft.com/office/drawing/2014/main" id="{90C89E74-F3D3-98F1-7FC6-559A8487E0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90000" y="0"/>
            <a:ext cx="954000" cy="954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slide 2</a:t>
            </a:r>
            <a:endParaRPr/>
          </a:p>
        </p:txBody>
      </p:sp>
      <p:sp>
        <p:nvSpPr>
          <p:cNvPr id="125" name="Google Shape;125;p22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...</a:t>
            </a:r>
            <a:endParaRPr/>
          </a:p>
        </p:txBody>
      </p:sp>
      <p:sp>
        <p:nvSpPr>
          <p:cNvPr id="131" name="Google Shape;131;p23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800"/>
              <a:t>Punti di forza del percorso e difficoltà incontrate</a:t>
            </a:r>
            <a:r>
              <a:rPr lang="it" sz="2000"/>
              <a:t> in fase di progettazione e/o di svolgimento.</a:t>
            </a:r>
            <a:endParaRPr sz="2000"/>
          </a:p>
        </p:txBody>
      </p:sp>
      <p:sp>
        <p:nvSpPr>
          <p:cNvPr id="137" name="Google Shape;137;p24"/>
          <p:cNvSpPr txBox="1">
            <a:spLocks noGrp="1"/>
          </p:cNvSpPr>
          <p:nvPr>
            <p:ph type="body" idx="1"/>
          </p:nvPr>
        </p:nvSpPr>
        <p:spPr>
          <a:xfrm>
            <a:off x="311700" y="1342525"/>
            <a:ext cx="8520600" cy="12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it"/>
              <a:t>Punti di forza:</a:t>
            </a:r>
            <a:endParaRPr/>
          </a:p>
        </p:txBody>
      </p:sp>
      <p:sp>
        <p:nvSpPr>
          <p:cNvPr id="138" name="Google Shape;138;p24"/>
          <p:cNvSpPr txBox="1">
            <a:spLocks noGrp="1"/>
          </p:cNvSpPr>
          <p:nvPr>
            <p:ph type="body" idx="1"/>
          </p:nvPr>
        </p:nvSpPr>
        <p:spPr>
          <a:xfrm>
            <a:off x="369250" y="2396050"/>
            <a:ext cx="8520600" cy="12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it"/>
              <a:t>Difficoltà incontrate:</a:t>
            </a:r>
            <a:endParaRPr/>
          </a:p>
        </p:txBody>
      </p:sp>
      <p:sp>
        <p:nvSpPr>
          <p:cNvPr id="139" name="Google Shape;139;p24"/>
          <p:cNvSpPr txBox="1">
            <a:spLocks noGrp="1"/>
          </p:cNvSpPr>
          <p:nvPr>
            <p:ph type="body" idx="1"/>
          </p:nvPr>
        </p:nvSpPr>
        <p:spPr>
          <a:xfrm>
            <a:off x="425525" y="3625150"/>
            <a:ext cx="8520600" cy="12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it"/>
              <a:t>Metodologie di superamento delle difficoltà incontrate: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Risultati della valutazione</a:t>
            </a:r>
            <a:endParaRPr/>
          </a:p>
        </p:txBody>
      </p:sp>
      <p:sp>
        <p:nvSpPr>
          <p:cNvPr id="145" name="Google Shape;145;p25"/>
          <p:cNvSpPr txBox="1">
            <a:spLocks noGrp="1"/>
          </p:cNvSpPr>
          <p:nvPr>
            <p:ph type="body" idx="1"/>
          </p:nvPr>
        </p:nvSpPr>
        <p:spPr>
          <a:xfrm>
            <a:off x="311700" y="1086125"/>
            <a:ext cx="8520600" cy="43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it"/>
              <a:t>Numero totale di alunni: </a:t>
            </a:r>
            <a:endParaRPr/>
          </a:p>
        </p:txBody>
      </p:sp>
      <p:graphicFrame>
        <p:nvGraphicFramePr>
          <p:cNvPr id="146" name="Google Shape;146;p25"/>
          <p:cNvGraphicFramePr/>
          <p:nvPr/>
        </p:nvGraphicFramePr>
        <p:xfrm>
          <a:off x="440188" y="156266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{18D9CD36-73ED-4780-B74C-230E1605F8D1}</a:tableStyleId>
              </a:tblPr>
              <a:tblGrid>
                <a:gridCol w="162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2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2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2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2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7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chemeClr val="accen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300"/>
                        <a:t>numero di A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300"/>
                        <a:t>numero di B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300"/>
                        <a:t>numero di C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300"/>
                        <a:t>numero di D</a:t>
                      </a: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8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300" b="1">
                          <a:solidFill>
                            <a:schemeClr val="accen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Competenza personale, sociale e capacità di imparare ad imparare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3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300" b="1">
                          <a:solidFill>
                            <a:schemeClr val="accen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competenza disciplinare scelta: …….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Eventuali allegati </a:t>
            </a:r>
            <a:r>
              <a:rPr lang="it" sz="2500"/>
              <a:t>(inserire link per scaricare i materiali utilizzati con gli studenti: schede, questionari, presentazioni utilizzate in classe, verifiche, ...)</a:t>
            </a:r>
            <a:endParaRPr sz="25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6"/>
          <p:cNvSpPr txBox="1">
            <a:spLocks noGrp="1"/>
          </p:cNvSpPr>
          <p:nvPr>
            <p:ph type="body" idx="1"/>
          </p:nvPr>
        </p:nvSpPr>
        <p:spPr>
          <a:xfrm>
            <a:off x="231125" y="1575200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allegato A: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allegato B: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/>
              <a:t>ecc...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Google Shape;73;p14"/>
          <p:cNvGraphicFramePr/>
          <p:nvPr/>
        </p:nvGraphicFramePr>
        <p:xfrm>
          <a:off x="714561" y="3332356"/>
          <a:ext cx="8026550" cy="960120"/>
        </p:xfrm>
        <a:graphic>
          <a:graphicData uri="http://schemas.openxmlformats.org/drawingml/2006/table">
            <a:tbl>
              <a:tblPr bandRow="1" bandCol="1">
                <a:noFill/>
                <a:tableStyleId>{44F5FC4B-E28E-4514-83FC-66218647C4EB}</a:tableStyleId>
              </a:tblPr>
              <a:tblGrid>
                <a:gridCol w="8026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3175"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2100" b="1" i="1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Scuola:</a:t>
                      </a:r>
                      <a:endParaRPr sz="2100" b="1" i="1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9050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175"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2100" b="1" i="1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Classi di riferimento:  </a:t>
                      </a:r>
                      <a:endParaRPr sz="2100" b="1" i="1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9050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175"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2100" b="1" i="1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Docenti di riferimento:</a:t>
                      </a:r>
                      <a:endParaRPr sz="2100" b="1" i="1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9050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4" name="Google Shape;74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429400" cy="154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Titolo dell’unità di competenza</a:t>
            </a:r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subTitle" idx="4294967295"/>
          </p:nvPr>
        </p:nvSpPr>
        <p:spPr>
          <a:xfrm>
            <a:off x="311700" y="1587200"/>
            <a:ext cx="86421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it" sz="2100"/>
              <a:t>…………………………………………………………………………………………………………</a:t>
            </a:r>
            <a:endParaRPr sz="2100"/>
          </a:p>
        </p:txBody>
      </p:sp>
      <p:sp>
        <p:nvSpPr>
          <p:cNvPr id="76" name="Google Shape;76;p14"/>
          <p:cNvSpPr txBox="1"/>
          <p:nvPr/>
        </p:nvSpPr>
        <p:spPr>
          <a:xfrm>
            <a:off x="1994975" y="2739625"/>
            <a:ext cx="5465700" cy="5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900" b="1" i="1">
                <a:solidFill>
                  <a:srgbClr val="00000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Istituto Comprensivo Statale  CLAUDIO PUDDU</a:t>
            </a:r>
            <a:endParaRPr sz="2100"/>
          </a:p>
        </p:txBody>
      </p:sp>
      <p:pic>
        <p:nvPicPr>
          <p:cNvPr id="2" name="Elemento grafico 1">
            <a:extLst>
              <a:ext uri="{FF2B5EF4-FFF2-40B4-BE49-F238E27FC236}">
                <a16:creationId xmlns:a16="http://schemas.microsoft.com/office/drawing/2014/main" id="{73BB503B-DE06-73E1-E3FE-722FA082D0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90000" y="0"/>
            <a:ext cx="954000" cy="954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26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Griglia di progettazione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36940"/>
              <a:buFont typeface="Arial"/>
              <a:buNone/>
            </a:pPr>
            <a:r>
              <a:rPr lang="it" sz="2680">
                <a:solidFill>
                  <a:srgbClr val="434343"/>
                </a:solidFill>
              </a:rPr>
              <a:t>Competenza da promuovere: ………………………….</a:t>
            </a:r>
            <a:endParaRPr>
              <a:solidFill>
                <a:srgbClr val="434343"/>
              </a:solidFill>
            </a:endParaRPr>
          </a:p>
        </p:txBody>
      </p:sp>
      <p:graphicFrame>
        <p:nvGraphicFramePr>
          <p:cNvPr id="83" name="Google Shape;83;p15"/>
          <p:cNvGraphicFramePr/>
          <p:nvPr/>
        </p:nvGraphicFramePr>
        <p:xfrm>
          <a:off x="216475" y="1498250"/>
          <a:ext cx="3000000" cy="3000000"/>
        </p:xfrm>
        <a:graphic>
          <a:graphicData uri="http://schemas.openxmlformats.org/drawingml/2006/table">
            <a:tbl>
              <a:tblPr bandRow="1" bandCol="1">
                <a:noFill/>
                <a:tableStyleId>{8F790A7E-0628-47A7-BB49-AF93DF1298D1}</a:tableStyleId>
              </a:tblPr>
              <a:tblGrid>
                <a:gridCol w="126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7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1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7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6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1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29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4501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 b="1">
                          <a:solidFill>
                            <a:srgbClr val="00000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Obiettivi di </a:t>
                      </a: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 b="1">
                          <a:solidFill>
                            <a:srgbClr val="00000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apprendimento</a:t>
                      </a: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 b="1">
                          <a:solidFill>
                            <a:srgbClr val="00000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Contenuti</a:t>
                      </a: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 b="1">
                          <a:solidFill>
                            <a:srgbClr val="00000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Attività </a:t>
                      </a: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 b="1">
                          <a:solidFill>
                            <a:srgbClr val="00000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Metodo</a:t>
                      </a: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 b="1">
                          <a:solidFill>
                            <a:srgbClr val="00000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Strumenti</a:t>
                      </a: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 b="1">
                          <a:solidFill>
                            <a:srgbClr val="00000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Durata</a:t>
                      </a: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 b="1">
                          <a:solidFill>
                            <a:srgbClr val="00000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(in ore)</a:t>
                      </a: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 b="1">
                          <a:solidFill>
                            <a:srgbClr val="00000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Valutazione degli  </a:t>
                      </a: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 b="1">
                          <a:solidFill>
                            <a:srgbClr val="00000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obiettivi di apprendimento</a:t>
                      </a: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 b="1">
                          <a:solidFill>
                            <a:srgbClr val="00000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Valutazione  </a:t>
                      </a: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 b="1">
                          <a:solidFill>
                            <a:srgbClr val="00000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della</a:t>
                      </a: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 b="1">
                          <a:solidFill>
                            <a:srgbClr val="00000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competenza </a:t>
                      </a:r>
                      <a:endParaRPr sz="1000" b="1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4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solidFill>
                            <a:srgbClr val="00000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Titolo del Compito di realtà:</a:t>
                      </a: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solidFill>
                            <a:srgbClr val="00000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………...</a:t>
                      </a: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00000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rgbClr val="00000A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680">
                <a:solidFill>
                  <a:srgbClr val="434343"/>
                </a:solidFill>
              </a:rPr>
              <a:t>Competenza da promuovere: ………………………….</a:t>
            </a:r>
            <a:endParaRPr sz="2340"/>
          </a:p>
        </p:txBody>
      </p:sp>
      <p:graphicFrame>
        <p:nvGraphicFramePr>
          <p:cNvPr id="89" name="Google Shape;89;p16"/>
          <p:cNvGraphicFramePr/>
          <p:nvPr/>
        </p:nvGraphicFramePr>
        <p:xfrm>
          <a:off x="4785814" y="1152423"/>
          <a:ext cx="3000000" cy="3000000"/>
        </p:xfrm>
        <a:graphic>
          <a:graphicData uri="http://schemas.openxmlformats.org/drawingml/2006/table">
            <a:tbl>
              <a:tblPr bandRow="1" bandCol="1">
                <a:noFill/>
                <a:tableStyleId>{8F790A7E-0628-47A7-BB49-AF93DF1298D1}</a:tableStyleId>
              </a:tblPr>
              <a:tblGrid>
                <a:gridCol w="1489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8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53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500" b="1">
                          <a:solidFill>
                            <a:srgbClr val="00000A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Raccordi con le competenze previste al termine dell’obbligo di istruzione: i Traguardi di competenza</a:t>
                      </a:r>
                      <a:endParaRPr sz="1500" b="1">
                        <a:solidFill>
                          <a:srgbClr val="00000A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>
                        <a:solidFill>
                          <a:srgbClr val="00000A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4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>
                        <a:solidFill>
                          <a:srgbClr val="00000A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500" b="1">
                          <a:solidFill>
                            <a:srgbClr val="00000A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Raccordi con le competenze chiave di cittadinanza coinvolte</a:t>
                      </a:r>
                      <a:endParaRPr sz="1500" b="1">
                        <a:solidFill>
                          <a:srgbClr val="00000A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Competenza personale, sociale e capacità di imparare ad imparare</a:t>
                      </a:r>
                      <a:endParaRPr sz="1500">
                        <a:solidFill>
                          <a:srgbClr val="00000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0" name="Google Shape;90;p16"/>
          <p:cNvGraphicFramePr/>
          <p:nvPr/>
        </p:nvGraphicFramePr>
        <p:xfrm>
          <a:off x="621714" y="1152423"/>
          <a:ext cx="3000000" cy="3000000"/>
        </p:xfrm>
        <a:graphic>
          <a:graphicData uri="http://schemas.openxmlformats.org/drawingml/2006/table">
            <a:tbl>
              <a:tblPr bandRow="1" bandCol="1">
                <a:noFill/>
                <a:tableStyleId>{8F790A7E-0628-47A7-BB49-AF93DF1298D1}</a:tableStyleId>
              </a:tblPr>
              <a:tblGrid>
                <a:gridCol w="1371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6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53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>
                        <a:solidFill>
                          <a:srgbClr val="00000A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>
                        <a:solidFill>
                          <a:srgbClr val="00000A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>
                        <a:solidFill>
                          <a:srgbClr val="00000A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500" b="1">
                          <a:solidFill>
                            <a:srgbClr val="00000A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Discipline coinvolte</a:t>
                      </a:r>
                      <a:endParaRPr sz="1500" b="1">
                        <a:solidFill>
                          <a:srgbClr val="00000A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>
                        <a:solidFill>
                          <a:srgbClr val="00000A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42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>
                        <a:solidFill>
                          <a:srgbClr val="00000A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500" b="1">
                          <a:solidFill>
                            <a:srgbClr val="00000A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Raccordi con altre discipline o campi d’esperienza</a:t>
                      </a:r>
                      <a:endParaRPr sz="1500" b="1">
                        <a:solidFill>
                          <a:srgbClr val="00000A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>
                        <a:solidFill>
                          <a:srgbClr val="FF0000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34925" marR="44450" marT="0" marB="0">
                    <a:lnL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350" cap="flat" cmpd="sng">
                      <a:solidFill>
                        <a:srgbClr val="00000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Valutazione della competenza: compito di realtà</a:t>
            </a:r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body" idx="1"/>
          </p:nvPr>
        </p:nvSpPr>
        <p:spPr>
          <a:xfrm>
            <a:off x="121975" y="11524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9562" algn="l" rtl="0">
              <a:lnSpc>
                <a:spcPct val="80000"/>
              </a:lnSpc>
              <a:spcBef>
                <a:spcPts val="565"/>
              </a:spcBef>
              <a:spcAft>
                <a:spcPts val="0"/>
              </a:spcAft>
              <a:buSzPts val="1275"/>
              <a:buChar char="●"/>
            </a:pPr>
            <a:r>
              <a:rPr lang="it" sz="1275"/>
              <a:t>Titolo del compito di realtà: …..</a:t>
            </a:r>
            <a:endParaRPr sz="1275"/>
          </a:p>
          <a:p>
            <a:pPr marL="914400" lvl="0" indent="0" algn="l" rtl="0">
              <a:lnSpc>
                <a:spcPct val="80000"/>
              </a:lnSpc>
              <a:spcBef>
                <a:spcPts val="565"/>
              </a:spcBef>
              <a:spcAft>
                <a:spcPts val="0"/>
              </a:spcAft>
              <a:buSzPts val="275"/>
              <a:buNone/>
            </a:pPr>
            <a:endParaRPr sz="1275"/>
          </a:p>
          <a:p>
            <a:pPr marL="457200" lvl="0" indent="-309562" algn="l" rtl="0">
              <a:lnSpc>
                <a:spcPct val="80000"/>
              </a:lnSpc>
              <a:spcBef>
                <a:spcPts val="565"/>
              </a:spcBef>
              <a:spcAft>
                <a:spcPts val="0"/>
              </a:spcAft>
              <a:buSzPts val="1275"/>
              <a:buChar char="●"/>
            </a:pPr>
            <a:r>
              <a:rPr lang="it" sz="1275"/>
              <a:t>Definire il compito</a:t>
            </a:r>
            <a:endParaRPr sz="1275"/>
          </a:p>
          <a:p>
            <a:pPr marL="914400" lvl="0" indent="0" algn="l" rtl="0">
              <a:lnSpc>
                <a:spcPct val="80000"/>
              </a:lnSpc>
              <a:spcBef>
                <a:spcPts val="565"/>
              </a:spcBef>
              <a:spcAft>
                <a:spcPts val="0"/>
              </a:spcAft>
              <a:buSzPts val="275"/>
              <a:buNone/>
            </a:pPr>
            <a:endParaRPr sz="1275"/>
          </a:p>
          <a:p>
            <a:pPr marL="914400" lvl="1" indent="-309562" algn="l" rtl="0">
              <a:lnSpc>
                <a:spcPct val="80000"/>
              </a:lnSpc>
              <a:spcBef>
                <a:spcPts val="565"/>
              </a:spcBef>
              <a:spcAft>
                <a:spcPts val="0"/>
              </a:spcAft>
              <a:buSzPts val="1275"/>
              <a:buChar char="○"/>
            </a:pPr>
            <a:r>
              <a:rPr lang="it" sz="1275"/>
              <a:t>fissare i tempi: ….</a:t>
            </a:r>
            <a:endParaRPr sz="1275"/>
          </a:p>
          <a:p>
            <a:pPr marL="914400" lvl="0" indent="0" algn="l" rtl="0">
              <a:lnSpc>
                <a:spcPct val="80000"/>
              </a:lnSpc>
              <a:spcBef>
                <a:spcPts val="565"/>
              </a:spcBef>
              <a:spcAft>
                <a:spcPts val="0"/>
              </a:spcAft>
              <a:buSzPts val="275"/>
              <a:buNone/>
            </a:pPr>
            <a:endParaRPr sz="1275"/>
          </a:p>
          <a:p>
            <a:pPr marL="914400" lvl="1" indent="-30956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75"/>
              <a:buChar char="○"/>
            </a:pPr>
            <a:r>
              <a:rPr lang="it" sz="1275"/>
              <a:t>fornire/consigliare strumenti: …..</a:t>
            </a:r>
            <a:endParaRPr sz="1275"/>
          </a:p>
          <a:p>
            <a:pPr marL="91440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endParaRPr sz="1275"/>
          </a:p>
          <a:p>
            <a:pPr marL="914400" lvl="1" indent="-30956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75"/>
              <a:buChar char="○"/>
            </a:pPr>
            <a:r>
              <a:rPr lang="it" sz="1275"/>
              <a:t>spiegare le modalità di svolgimento (in gruppo o individualmente?): …..</a:t>
            </a:r>
            <a:endParaRPr sz="1275"/>
          </a:p>
          <a:p>
            <a:pPr marL="91440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endParaRPr sz="1275"/>
          </a:p>
          <a:p>
            <a:pPr marL="914400" lvl="1" indent="-30956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75"/>
              <a:buChar char="○"/>
            </a:pPr>
            <a:r>
              <a:rPr lang="it" sz="1275"/>
              <a:t>specificare cosa ci si aspetta che lo studente realizzi:.....</a:t>
            </a:r>
            <a:endParaRPr sz="1275"/>
          </a:p>
          <a:p>
            <a:pPr marL="91440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endParaRPr sz="1275"/>
          </a:p>
          <a:p>
            <a:pPr marL="91440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endParaRPr sz="1275"/>
          </a:p>
          <a:p>
            <a:pPr marL="457200" lvl="0" indent="-30956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75"/>
              <a:buChar char="●"/>
            </a:pPr>
            <a:r>
              <a:rPr lang="it" sz="1275"/>
              <a:t>Valutare il livello di competenza raggiunto dagli alunni in base alle rubriche di valutazione riportate nelle slide successive</a:t>
            </a:r>
            <a:endParaRPr sz="1275"/>
          </a:p>
          <a:p>
            <a:pPr marL="45720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endParaRPr sz="1275"/>
          </a:p>
          <a:p>
            <a:pPr marL="914400" lvl="1" indent="-30956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75"/>
              <a:buChar char="○"/>
            </a:pPr>
            <a:r>
              <a:rPr lang="it" sz="1275"/>
              <a:t>competenza personale, sociale e capacità di imparare ad imparare</a:t>
            </a:r>
            <a:endParaRPr sz="1275"/>
          </a:p>
          <a:p>
            <a:pPr marL="91440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endParaRPr sz="1275"/>
          </a:p>
          <a:p>
            <a:pPr marL="914400" lvl="1" indent="-30956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75"/>
              <a:buChar char="○"/>
            </a:pPr>
            <a:r>
              <a:rPr lang="it" sz="1275"/>
              <a:t>competenza disciplinare scelta: …...</a:t>
            </a:r>
            <a:endParaRPr sz="1275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endParaRPr sz="150"/>
          </a:p>
          <a:p>
            <a:pPr marL="457200" lvl="0" indent="0" algn="l" rtl="0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SzPts val="275"/>
              <a:buNone/>
            </a:pPr>
            <a:endParaRPr sz="25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18"/>
          <p:cNvGraphicFramePr/>
          <p:nvPr/>
        </p:nvGraphicFramePr>
        <p:xfrm>
          <a:off x="402325" y="412550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{87DD9FE0-8C00-4D4C-BCFF-11241EFBBA0C}</a:tableStyleId>
              </a:tblPr>
              <a:tblGrid>
                <a:gridCol w="2091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3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3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1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5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6975">
                <a:tc gridSpan="5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b="1">
                          <a:solidFill>
                            <a:schemeClr val="accen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Rubrica di valutazione-Competenza personale, sociale e capacità di imparare ad imparare</a:t>
                      </a:r>
                      <a:endParaRPr b="1">
                        <a:solidFill>
                          <a:schemeClr val="accent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INDICATORI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LIVELLO DI COMPETENZA**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Capacità di eseguire il compito in autonomia.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D=IN VIA DI ACQUISIZIONE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C=BASE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B=INTERMEDIA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A=AVANZATA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3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Capacità di condividere strategie di risoluzione del compito con il gruppo dei pari.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D=IN VIA DI ACQUISIZIONE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C=BASE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B=INTERMEDIA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A=AVANZATA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Capacità di organizzare tempi e strumenti. 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D=IN VIA DI ACQUISIZIONE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C=BASE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B=INTERMEDIA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A=AVANZATA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8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Capacità di riflettere criticamente, intervenendo in maniera pertinente.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D=IN VIA DI ACQUISIZIONE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C=BASE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B=INTERMEDIA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A=AVANZATA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Capacità di formulare ipotesi e cercare strategie risolutive.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D=IN VIA DI ACQUISIZIONE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C=BASE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B=INTERMEDIA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8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A=AVANZATA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" name="Google Shape;106;p19"/>
          <p:cNvGraphicFramePr/>
          <p:nvPr/>
        </p:nvGraphicFramePr>
        <p:xfrm>
          <a:off x="152400" y="152400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{87DD9FE0-8C00-4D4C-BCFF-11241EFBBA0C}</a:tableStyleId>
              </a:tblPr>
              <a:tblGrid>
                <a:gridCol w="5017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8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9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5700">
                <a:tc gridSpan="5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b="1">
                          <a:solidFill>
                            <a:schemeClr val="accent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Rubrica di valutazione- competenza disciplinare scelta: …….</a:t>
                      </a:r>
                      <a:endParaRPr sz="12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7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INDICATORI*</a:t>
                      </a:r>
                      <a:endParaRPr sz="8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2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LIVELLO DI COMPETENZA**</a:t>
                      </a:r>
                      <a:endParaRPr sz="12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09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56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9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…</a:t>
                      </a:r>
                      <a:endParaRPr sz="9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D=IN VIA DI ACQUISIZIONE</a:t>
                      </a:r>
                      <a:endParaRPr sz="12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C=BASE</a:t>
                      </a:r>
                      <a:endParaRPr sz="12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B=INTERMEDIA</a:t>
                      </a:r>
                      <a:endParaRPr sz="12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A=AVANZATA</a:t>
                      </a:r>
                      <a:endParaRPr sz="12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11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9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… </a:t>
                      </a:r>
                      <a:endParaRPr sz="9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D=IN VIA DI ACQUISIZIONE</a:t>
                      </a:r>
                      <a:endParaRPr sz="12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C=BASE</a:t>
                      </a:r>
                      <a:endParaRPr sz="12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B=INTERMEDIA</a:t>
                      </a:r>
                      <a:endParaRPr sz="12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A=AVANZATA</a:t>
                      </a:r>
                      <a:endParaRPr sz="12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11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9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… </a:t>
                      </a:r>
                      <a:endParaRPr sz="9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D=IN VIA DI ACQUISIZIONE</a:t>
                      </a:r>
                      <a:endParaRPr sz="12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C=BASE</a:t>
                      </a:r>
                      <a:endParaRPr sz="12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B=INTERMEDIA</a:t>
                      </a:r>
                      <a:endParaRPr sz="12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A=AVANZATA</a:t>
                      </a:r>
                      <a:endParaRPr sz="12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7" name="Google Shape;107;p19"/>
          <p:cNvSpPr txBox="1"/>
          <p:nvPr/>
        </p:nvSpPr>
        <p:spPr>
          <a:xfrm>
            <a:off x="152400" y="3610300"/>
            <a:ext cx="8586900" cy="181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000">
                <a:latin typeface="Open Sans"/>
                <a:ea typeface="Open Sans"/>
                <a:cs typeface="Open Sans"/>
                <a:sym typeface="Open Sans"/>
              </a:rPr>
              <a:t>*è possibile scegliere gli indicatori dalla sezione “Traguardi di Competenza” dal curricolo della propria disciplina nel Curricolo d’Istituto. Link al Curricolo d’Istituto: </a:t>
            </a:r>
            <a:r>
              <a:rPr lang="it" sz="1000" u="sng">
                <a:solidFill>
                  <a:srgbClr val="1155CC"/>
                </a:solid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CURRICOLO 2019/2020</a:t>
            </a:r>
            <a:endParaRPr sz="100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000">
                <a:latin typeface="Open Sans"/>
                <a:ea typeface="Open Sans"/>
                <a:cs typeface="Open Sans"/>
                <a:sym typeface="Open Sans"/>
              </a:rPr>
              <a:t>**</a:t>
            </a:r>
            <a:r>
              <a:rPr lang="it" sz="1000" b="1">
                <a:latin typeface="Open Sans"/>
                <a:ea typeface="Open Sans"/>
                <a:cs typeface="Open Sans"/>
                <a:sym typeface="Open Sans"/>
              </a:rPr>
              <a:t>Avanzato:</a:t>
            </a:r>
            <a:r>
              <a:rPr lang="it" sz="1000">
                <a:latin typeface="Open Sans"/>
                <a:ea typeface="Open Sans"/>
                <a:cs typeface="Open Sans"/>
                <a:sym typeface="Open Sans"/>
              </a:rPr>
              <a:t> L'alunno porta a termine compiti in situazioni note e non note, mobilitando una varietà di risorse sia fornite dal docente sia reperite altrove, in modo autonomo e con continuità. </a:t>
            </a:r>
            <a:r>
              <a:rPr lang="it" sz="1000" b="1">
                <a:latin typeface="Open Sans"/>
                <a:ea typeface="Open Sans"/>
                <a:cs typeface="Open Sans"/>
                <a:sym typeface="Open Sans"/>
              </a:rPr>
              <a:t>Intermedio:</a:t>
            </a:r>
            <a:r>
              <a:rPr lang="it" sz="1000">
                <a:latin typeface="Open Sans"/>
                <a:ea typeface="Open Sans"/>
                <a:cs typeface="Open Sans"/>
                <a:sym typeface="Open Sans"/>
              </a:rPr>
              <a:t> L'alunno porta a termine compiti in situazioni note in modo autonomo e continuo; risolve compiti in situazioni non note utilizzando le risorse fornite dal docente o reperite altrove, anche se in modo discontinuo e non del tutto autonomo. </a:t>
            </a:r>
            <a:r>
              <a:rPr lang="it" sz="1000" b="1">
                <a:latin typeface="Open Sans"/>
                <a:ea typeface="Open Sans"/>
                <a:cs typeface="Open Sans"/>
                <a:sym typeface="Open Sans"/>
              </a:rPr>
              <a:t>Base: </a:t>
            </a:r>
            <a:r>
              <a:rPr lang="it" sz="1000">
                <a:latin typeface="Open Sans"/>
                <a:ea typeface="Open Sans"/>
                <a:cs typeface="Open Sans"/>
                <a:sym typeface="Open Sans"/>
              </a:rPr>
              <a:t>L’alunno porta a termine compiti solo in situazioni note e utilizzando le risorse fornite dal docente, sia in modo autonomo ma discontinuo, sia in modo non autonomo, ma con continuità. </a:t>
            </a:r>
            <a:r>
              <a:rPr lang="it" sz="1000" b="1">
                <a:latin typeface="Open Sans"/>
                <a:ea typeface="Open Sans"/>
                <a:cs typeface="Open Sans"/>
                <a:sym typeface="Open Sans"/>
              </a:rPr>
              <a:t>In via di prima acquisizione:</a:t>
            </a:r>
            <a:r>
              <a:rPr lang="it" sz="1000">
                <a:latin typeface="Open Sans"/>
                <a:ea typeface="Open Sans"/>
                <a:cs typeface="Open Sans"/>
                <a:sym typeface="Open Sans"/>
              </a:rPr>
              <a:t> L’alunno porta a termine compiti solo in situazioni note e unicamente con il supporto del docente e di risorse fornite appositamente.</a:t>
            </a:r>
            <a:endParaRPr sz="100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>
            <a:spLocks noGrp="1"/>
          </p:cNvSpPr>
          <p:nvPr>
            <p:ph type="title"/>
          </p:nvPr>
        </p:nvSpPr>
        <p:spPr>
          <a:xfrm>
            <a:off x="311700" y="19150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Diario di bordo </a:t>
            </a:r>
            <a:endParaRPr sz="1600"/>
          </a:p>
        </p:txBody>
      </p:sp>
      <p:sp>
        <p:nvSpPr>
          <p:cNvPr id="113" name="Google Shape;113;p20"/>
          <p:cNvSpPr txBox="1">
            <a:spLocks noGrp="1"/>
          </p:cNvSpPr>
          <p:nvPr>
            <p:ph type="body" idx="1"/>
          </p:nvPr>
        </p:nvSpPr>
        <p:spPr>
          <a:xfrm>
            <a:off x="463450" y="898900"/>
            <a:ext cx="8520600" cy="36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it"/>
              <a:t>Data di inizio e di fine dell’esperienza: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25755" algn="l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it"/>
              <a:t>Descrivere il contesto della classe: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25755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it"/>
              <a:t>Valutare come l’attività è stata accolta dagli studenti e il modo in cui hanno assolto al loro compito. Descrivere il clima di lavoro e le forme di collaborazione:</a:t>
            </a:r>
            <a:endParaRPr/>
          </a:p>
          <a:p>
            <a:pPr marL="45720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457200" lvl="0" indent="-325755" algn="l" rtl="0">
              <a:spcBef>
                <a:spcPts val="1000"/>
              </a:spcBef>
              <a:spcAft>
                <a:spcPts val="0"/>
              </a:spcAft>
              <a:buSzPct val="100000"/>
              <a:buChar char="●"/>
            </a:pPr>
            <a:r>
              <a:rPr lang="it"/>
              <a:t>Descrivere dal punto di vista operativo l’esperienza svolta in classe attraverso l’inserimento di un numero variabile di slide con immagini rappresentative degli elaborati e commenti relativi ai passaggi più significativi del processo di insegnamento/apprendimento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slide 1</a:t>
            </a:r>
            <a:endParaRPr/>
          </a:p>
        </p:txBody>
      </p:sp>
      <p:sp>
        <p:nvSpPr>
          <p:cNvPr id="119" name="Google Shape;119;p2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762</Words>
  <Application>Microsoft Office PowerPoint</Application>
  <PresentationFormat>Presentazione su schermo (16:9)</PresentationFormat>
  <Paragraphs>140</Paragraphs>
  <Slides>14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Times New Roman</vt:lpstr>
      <vt:lpstr>Helvetica Neue</vt:lpstr>
      <vt:lpstr>PT Sans Narrow</vt:lpstr>
      <vt:lpstr>Arial</vt:lpstr>
      <vt:lpstr>Open Sans</vt:lpstr>
      <vt:lpstr>Tropic</vt:lpstr>
      <vt:lpstr>MODELLO UNICO DI DOCUMENTAZIONE</vt:lpstr>
      <vt:lpstr>Titolo dell’unità di competenza</vt:lpstr>
      <vt:lpstr>Griglia di progettazione Competenza da promuovere: ………………………….</vt:lpstr>
      <vt:lpstr>Competenza da promuovere: ………………………….</vt:lpstr>
      <vt:lpstr>Valutazione della competenza: compito di realtà</vt:lpstr>
      <vt:lpstr>Presentazione standard di PowerPoint</vt:lpstr>
      <vt:lpstr>Presentazione standard di PowerPoint</vt:lpstr>
      <vt:lpstr>Diario di bordo </vt:lpstr>
      <vt:lpstr>slide 1</vt:lpstr>
      <vt:lpstr>slide 2</vt:lpstr>
      <vt:lpstr>...</vt:lpstr>
      <vt:lpstr>Punti di forza del percorso e difficoltà incontrate in fase di progettazione e/o di svolgimento.</vt:lpstr>
      <vt:lpstr>Risultati della valutazione</vt:lpstr>
      <vt:lpstr>Eventuali allegati (inserire link per scaricare i materiali utilizzati con gli studenti: schede, questionari, presentazioni utilizzate in classe, verifiche, ...)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MODELLO UNICO DI DOCUMENTAZIONE</dc:title>
  <cp:lastModifiedBy>Emanuele El Basri</cp:lastModifiedBy>
  <cp:revision>1</cp:revision>
  <dcterms:modified xsi:type="dcterms:W3CDTF">2023-06-24T17:43:12Z</dcterms:modified>
</cp:coreProperties>
</file>